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5A0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DF5F5-0892-447E-B857-7A502DF8DF96}" type="datetimeFigureOut">
              <a:rPr lang="it-IT" smtClean="0"/>
              <a:pPr/>
              <a:t>21/01/2013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9924E-BC6E-4CAF-A6C5-863B4911862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63A9F44-12F9-4E2D-9FDC-0B7C39C019DE}" type="datetime1">
              <a:rPr lang="en-US" smtClean="0"/>
              <a:pPr/>
              <a:t>1/21/2013</a:t>
            </a:fld>
            <a:endParaRPr lang="en-US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5B164-D797-442C-A250-77B43F9F714A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CF83-463F-4070-9779-199F1E0B4710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05256F6B-6D45-4E50-AB8D-733760A51B29}" type="datetime1">
              <a:rPr lang="en-US" smtClean="0"/>
              <a:pPr algn="r" eaLnBrk="1" latinLnBrk="0" hangingPunct="1"/>
              <a:t>1/21/2013</a:t>
            </a:fld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0795AE3-565B-4422-A774-604FF5F3AA38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FE34A-AFA1-42B8-84A6-9CC38C4798B1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67EF-3CC3-4E6C-8FE2-D1E5A52DA2D7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9E378B7E-8F1D-4618-B3D3-EBD4073425BC}" type="datetime1">
              <a:rPr lang="en-US" smtClean="0"/>
              <a:pPr algn="r" eaLnBrk="1" latinLnBrk="0" hangingPunct="1"/>
              <a:t>1/21/2013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C87E3-282A-4AA3-BF03-E8F9919881BF}" type="datetime1">
              <a:rPr lang="en-US" smtClean="0"/>
              <a:pPr/>
              <a:t>1/21/2013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52430BD9-0456-4D72-A222-68AEB048BB96}" type="datetime1">
              <a:rPr lang="en-US" smtClean="0"/>
              <a:pPr algn="r" eaLnBrk="1" latinLnBrk="0" hangingPunct="1"/>
              <a:t>1/21/2013</a:t>
            </a:fld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986B588C-2E7F-45B3-953B-9669F3D3FC3E}" type="datetime1">
              <a:rPr lang="en-US" smtClean="0"/>
              <a:pPr algn="r" eaLnBrk="1" latinLnBrk="0" hangingPunct="1"/>
              <a:t>1/21/2013</a:t>
            </a:fld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B91A7FB8-C331-49B9-A356-8EDC6954DCDA}" type="datetime1">
              <a:rPr lang="en-US" smtClean="0"/>
              <a:pPr algn="r" eaLnBrk="1" latinLnBrk="0" hangingPunct="1"/>
              <a:t>1/21/2013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Riferimenti di cella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1</a:t>
            </a:fld>
            <a:endParaRPr kumimoji="0"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Riferimenti </a:t>
            </a:r>
            <a:r>
              <a:rPr lang="it-IT" b="1" dirty="0" smtClean="0">
                <a:solidFill>
                  <a:srgbClr val="00B050"/>
                </a:solidFill>
              </a:rPr>
              <a:t>relativi</a:t>
            </a:r>
            <a:endParaRPr lang="it-IT" b="1" dirty="0">
              <a:solidFill>
                <a:srgbClr val="00B05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075240" cy="3528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Quando si opera con le formule, </a:t>
            </a:r>
            <a:r>
              <a:rPr lang="it-IT" sz="2800" dirty="0" smtClean="0">
                <a:cs typeface="Arial" pitchFamily="34" charset="0"/>
              </a:rPr>
              <a:t>i riferimenti di cella indicati nelle formule prendono il nome di </a:t>
            </a:r>
            <a:r>
              <a:rPr lang="it-IT" sz="2800" b="1" dirty="0" smtClean="0">
                <a:solidFill>
                  <a:srgbClr val="00B050"/>
                </a:solidFill>
                <a:cs typeface="Arial" pitchFamily="34" charset="0"/>
              </a:rPr>
              <a:t>riferimenti relativi</a:t>
            </a:r>
            <a:r>
              <a:rPr lang="it-IT" sz="2800" dirty="0" smtClean="0">
                <a:cs typeface="Arial" pitchFamily="34" charset="0"/>
              </a:rPr>
              <a:t>, in quanto nell’operazione di copia o spostamento della formula tali riferimenti si modificano sulla base della posizione relativa tra cella di partenza contenente la formula e quella in cui la formula viene copiata.</a:t>
            </a:r>
          </a:p>
          <a:p>
            <a:pPr marL="0" indent="0" algn="just">
              <a:buNone/>
            </a:pPr>
            <a:endParaRPr lang="it-IT" sz="28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2</a:t>
            </a:fld>
            <a:endParaRPr kumimoji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39552" y="404664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 smtClean="0"/>
              <a:t>La </a:t>
            </a:r>
            <a:r>
              <a:rPr lang="it-IT" sz="2400" b="1" dirty="0" smtClean="0">
                <a:solidFill>
                  <a:srgbClr val="00B050"/>
                </a:solidFill>
              </a:rPr>
              <a:t>posizione relativa</a:t>
            </a:r>
            <a:r>
              <a:rPr lang="it-IT" sz="2400" b="1" dirty="0" smtClean="0"/>
              <a:t> di</a:t>
            </a:r>
            <a:r>
              <a:rPr lang="it-IT" sz="2400" dirty="0" smtClean="0"/>
              <a:t> </a:t>
            </a:r>
            <a:r>
              <a:rPr lang="it-IT" sz="2400" b="1" dirty="0" smtClean="0"/>
              <a:t>due celle</a:t>
            </a:r>
            <a:r>
              <a:rPr lang="it-IT" sz="2400" dirty="0" smtClean="0"/>
              <a:t> è individuata dal numero di colonne e di righe di cui ci si deve spostare per passare da una cella a un’altra. </a:t>
            </a:r>
          </a:p>
          <a:p>
            <a:endParaRPr lang="it-IT" sz="2400" i="1" dirty="0" smtClean="0"/>
          </a:p>
          <a:p>
            <a:pPr algn="just"/>
            <a:r>
              <a:rPr lang="it-IT" sz="2400" i="1" dirty="0" smtClean="0"/>
              <a:t>Esempio: se ci si vuole spostare dalla cella C2 alla cella D6, lo spostamento relativo è dato di 1 colonna a destra (dalla colonna C alla colonna D) e di 4 righe in basso (dalla riga 2 alla riga 6).</a:t>
            </a:r>
          </a:p>
          <a:p>
            <a:endParaRPr lang="it-IT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691680" y="3501008"/>
          <a:ext cx="5760640" cy="2952328"/>
        </p:xfrm>
        <a:graphic>
          <a:graphicData uri="http://schemas.openxmlformats.org/presentationml/2006/ole">
            <p:oleObj spid="_x0000_s1025" name="Immagine bitmap" r:id="rId3" imgW="2991268" imgH="1523810" progId="PBrush">
              <p:embed/>
            </p:oleObj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3</a:t>
            </a:fld>
            <a:endParaRPr kumimoji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508030"/>
            <a:ext cx="8208912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Quando si copia una formula da una cella a un’altra, i riferimenti di cella contenuti nella formula si modificano sulla base dello spostamento relativo fra la cella contenente la formula da copiare e la cella in cui viene copiata la formula.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000" i="1" dirty="0" smtClean="0"/>
              <a:t>Esempio: supponiamo che la cella C2 contenga la formula “ =A1+3 ”. Se copiamo la formula nella cella D6, i riferimenti contenuti nella formula subiranno lo stesso spostamento relativo (1 colonna a destra e 4 righe in basso); pertanto, il riferimento alla cella A1 si modificherà in B5 e la formula copiata in D6 sarà “ = B5+3 ”.</a:t>
            </a:r>
            <a:endParaRPr kumimoji="0" lang="it-IT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331640" y="4005064"/>
          <a:ext cx="6192688" cy="2232248"/>
        </p:xfrm>
        <a:graphic>
          <a:graphicData uri="http://schemas.openxmlformats.org/presentationml/2006/ole">
            <p:oleObj spid="_x0000_s16388" name="Immagine bitmap" r:id="rId3" imgW="2991268" imgH="1523810" progId="PBrush">
              <p:embed/>
            </p:oleObj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4355976" y="45091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=A1 + 3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652120" y="56291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" pitchFamily="34" charset="0"/>
                <a:cs typeface="Arial" pitchFamily="34" charset="0"/>
              </a:rPr>
              <a:t>=B5 + 3</a:t>
            </a:r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Riferimenti </a:t>
            </a:r>
            <a:r>
              <a:rPr lang="it-IT" b="1" dirty="0" smtClean="0">
                <a:solidFill>
                  <a:srgbClr val="FF0000"/>
                </a:solidFill>
              </a:rPr>
              <a:t>assoluti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136904" cy="367240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800" dirty="0" smtClean="0"/>
              <a:t>In alcuni casi è necessario che il riferimento di cella </a:t>
            </a:r>
            <a:r>
              <a:rPr lang="it-IT" sz="2800" b="1" u="sng" dirty="0" smtClean="0"/>
              <a:t>non</a:t>
            </a:r>
            <a:r>
              <a:rPr lang="it-IT" sz="2800" b="1" dirty="0" smtClean="0"/>
              <a:t> muti </a:t>
            </a:r>
            <a:r>
              <a:rPr lang="it-IT" sz="2800" dirty="0" smtClean="0"/>
              <a:t>quando la formula viene copiata o spostata in un’altra cella; in altri termini il riferimento deve rimanere “fisso” e in questo caso viene chiamato </a:t>
            </a:r>
            <a:r>
              <a:rPr lang="it-IT" sz="2800" b="1" dirty="0" smtClean="0">
                <a:solidFill>
                  <a:srgbClr val="FF0000"/>
                </a:solidFill>
              </a:rPr>
              <a:t>riferimento assoluto</a:t>
            </a:r>
            <a:r>
              <a:rPr lang="it-IT" sz="28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it-IT" sz="2800" dirty="0" smtClean="0"/>
              <a:t>Per indicare un riferimento assoluto basta anteporre al riferimento di riga e di colonna il simbolo $. </a:t>
            </a:r>
          </a:p>
          <a:p>
            <a:pPr algn="just">
              <a:buNone/>
            </a:pPr>
            <a:r>
              <a:rPr lang="it-IT" sz="2800" dirty="0" smtClean="0"/>
              <a:t>   </a:t>
            </a:r>
            <a:r>
              <a:rPr lang="it-IT" sz="2800" i="1" dirty="0" smtClean="0"/>
              <a:t>Se per esempio si vuole indicare un riferimento assoluto alla prima cella del foglio elettronico (A1) bisogna scrivere </a:t>
            </a:r>
            <a:r>
              <a:rPr lang="it-IT" sz="2800" dirty="0" smtClean="0"/>
              <a:t>$A$1</a:t>
            </a:r>
            <a:endParaRPr lang="it-IT" sz="2800" dirty="0" smtClean="0">
              <a:solidFill>
                <a:srgbClr val="FF0000"/>
              </a:solidFill>
            </a:endParaRPr>
          </a:p>
          <a:p>
            <a:endParaRPr lang="it-IT" sz="2800" dirty="0" smtClean="0"/>
          </a:p>
          <a:p>
            <a:pPr marL="0" indent="0" algn="just">
              <a:buNone/>
            </a:pPr>
            <a:endParaRPr lang="it-IT" sz="28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5</a:t>
            </a:fld>
            <a:endParaRPr kumimoji="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33265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Esempio</a:t>
            </a:r>
            <a:endParaRPr lang="it-IT" sz="24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13" name="Gruppo 12"/>
          <p:cNvGrpSpPr/>
          <p:nvPr/>
        </p:nvGrpSpPr>
        <p:grpSpPr>
          <a:xfrm>
            <a:off x="2627784" y="260648"/>
            <a:ext cx="3456384" cy="720080"/>
            <a:chOff x="2555776" y="332656"/>
            <a:chExt cx="3456384" cy="720080"/>
          </a:xfrm>
        </p:grpSpPr>
        <p:sp>
          <p:nvSpPr>
            <p:cNvPr id="18436" name="AutoShape 4"/>
            <p:cNvSpPr>
              <a:spLocks noChangeArrowheads="1"/>
            </p:cNvSpPr>
            <p:nvPr/>
          </p:nvSpPr>
          <p:spPr bwMode="auto">
            <a:xfrm>
              <a:off x="2555776" y="332656"/>
              <a:ext cx="2950055" cy="72008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>
              <a:solidFill>
                <a:srgbClr val="C0504D"/>
              </a:solidFill>
              <a:round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Formula con riferimento assoluto $C$1</a:t>
              </a:r>
              <a:endPara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437" name="AutoShape 5"/>
            <p:cNvCxnSpPr>
              <a:cxnSpLocks noChangeShapeType="1"/>
            </p:cNvCxnSpPr>
            <p:nvPr/>
          </p:nvCxnSpPr>
          <p:spPr bwMode="auto">
            <a:xfrm>
              <a:off x="5508104" y="764704"/>
              <a:ext cx="504056" cy="288032"/>
            </a:xfrm>
            <a:prstGeom prst="straightConnector1">
              <a:avLst/>
            </a:prstGeom>
            <a:noFill/>
            <a:ln w="19050">
              <a:solidFill>
                <a:srgbClr val="C0504D"/>
              </a:solidFill>
              <a:round/>
              <a:headEnd/>
              <a:tailEnd type="triangle" w="med" len="med"/>
            </a:ln>
          </p:spPr>
        </p:cxnSp>
      </p:grpSp>
      <p:sp>
        <p:nvSpPr>
          <p:cNvPr id="12" name="Rettangolo 11"/>
          <p:cNvSpPr/>
          <p:nvPr/>
        </p:nvSpPr>
        <p:spPr>
          <a:xfrm>
            <a:off x="323528" y="3429000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Copiando la formula della cella C4 nella C5, si ottiene in C5 la formula “=B5*$C$1”. Il riferimento alla cella C1 resta inalterato.</a:t>
            </a:r>
            <a:endParaRPr lang="it-IT" sz="2000" dirty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9"/>
            <a:ext cx="576064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149080"/>
            <a:ext cx="5904656" cy="2708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Connettore 2 17"/>
          <p:cNvCxnSpPr/>
          <p:nvPr/>
        </p:nvCxnSpPr>
        <p:spPr>
          <a:xfrm flipH="1">
            <a:off x="6804248" y="4293096"/>
            <a:ext cx="864096" cy="72008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Riferimenti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misti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136904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In alcuni casi può essere necessario mantenere </a:t>
            </a:r>
            <a:r>
              <a:rPr lang="it-IT" b="1" dirty="0" smtClean="0"/>
              <a:t>inalterato</a:t>
            </a:r>
            <a:r>
              <a:rPr lang="it-IT" dirty="0" smtClean="0"/>
              <a:t> </a:t>
            </a:r>
            <a:r>
              <a:rPr lang="it-IT" b="1" dirty="0" smtClean="0"/>
              <a:t>solo</a:t>
            </a:r>
            <a:r>
              <a:rPr lang="it-IT" dirty="0" smtClean="0"/>
              <a:t> il riferimento della </a:t>
            </a:r>
            <a:r>
              <a:rPr lang="it-IT" b="1" dirty="0" smtClean="0"/>
              <a:t>riga</a:t>
            </a:r>
            <a:r>
              <a:rPr lang="it-IT" dirty="0" smtClean="0"/>
              <a:t> </a:t>
            </a:r>
            <a:r>
              <a:rPr lang="it-IT" b="1" dirty="0" smtClean="0"/>
              <a:t>o solo </a:t>
            </a:r>
            <a:r>
              <a:rPr lang="it-IT" dirty="0" smtClean="0"/>
              <a:t>quello della </a:t>
            </a:r>
            <a:r>
              <a:rPr lang="it-IT" b="1" dirty="0" smtClean="0"/>
              <a:t>colonna</a:t>
            </a:r>
            <a:r>
              <a:rPr lang="it-IT" dirty="0" smtClean="0"/>
              <a:t>; per ottenere ciò basta anteporre al solo riferimento di riga (o, rispettivamente, di colonna) il carattere $. In questo caso si parla di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riferimento misto</a:t>
            </a:r>
            <a:r>
              <a:rPr lang="it-IT" dirty="0" smtClean="0"/>
              <a:t>.</a:t>
            </a:r>
            <a:endParaRPr lang="it-IT" sz="2800" dirty="0" smtClean="0"/>
          </a:p>
          <a:p>
            <a:pPr marL="0" indent="0" algn="just">
              <a:buNone/>
            </a:pPr>
            <a:endParaRPr lang="it-IT" sz="28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7</a:t>
            </a:fld>
            <a:endParaRPr kumimoji="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0664" cy="1143000"/>
          </a:xfrm>
        </p:spPr>
        <p:txBody>
          <a:bodyPr/>
          <a:lstStyle/>
          <a:p>
            <a:r>
              <a:rPr lang="it-IT" dirty="0" smtClean="0"/>
              <a:t>Riepilogo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8</a:t>
            </a:fld>
            <a:endParaRPr kumimoji="0" lang="en-US"/>
          </a:p>
        </p:txBody>
      </p:sp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683568" y="1549400"/>
          <a:ext cx="7848873" cy="1887984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528392"/>
                <a:gridCol w="4320481"/>
              </a:tblGrid>
              <a:tr h="692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40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Formula con riferimenti relativi</a:t>
                      </a:r>
                      <a:endParaRPr lang="it-IT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Formula con un riferimento relativo  (A1) e uno assoluto ($B$1)</a:t>
                      </a:r>
                      <a:endParaRPr lang="it-IT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1403648" y="1628800"/>
          <a:ext cx="2520280" cy="576064"/>
        </p:xfrm>
        <a:graphic>
          <a:graphicData uri="http://schemas.openxmlformats.org/presentationml/2006/ole">
            <p:oleObj spid="_x0000_s20489" name="Immagine bitmap" r:id="rId3" imgW="771429" imgH="200159" progId="PBrush">
              <p:embed/>
            </p:oleObj>
          </a:graphicData>
        </a:graphic>
      </p:graphicFrame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5148064" y="1556792"/>
          <a:ext cx="2664296" cy="648072"/>
        </p:xfrm>
        <a:graphic>
          <a:graphicData uri="http://schemas.openxmlformats.org/presentationml/2006/ole">
            <p:oleObj spid="_x0000_s20491" name="Immagine bitmap" r:id="rId4" imgW="914286" imgH="228571" progId="PBrush">
              <p:embed/>
            </p:oleObj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/>
        </p:nvGraphicFramePr>
        <p:xfrm>
          <a:off x="467544" y="4077072"/>
          <a:ext cx="8208912" cy="1972737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214396"/>
                <a:gridCol w="3994516"/>
              </a:tblGrid>
              <a:tr h="6925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407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Formula con un riferimento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dirty="0" smtClean="0"/>
                        <a:t>relativo</a:t>
                      </a:r>
                      <a:r>
                        <a:rPr lang="it-IT" sz="2000" baseline="0" dirty="0" smtClean="0"/>
                        <a:t> (A1) e </a:t>
                      </a:r>
                      <a:r>
                        <a:rPr lang="it-IT" sz="2000" baseline="0" dirty="0" smtClean="0"/>
                        <a:t>uno </a:t>
                      </a:r>
                      <a:r>
                        <a:rPr lang="it-IT" sz="2000" baseline="0" dirty="0" smtClean="0"/>
                        <a:t>misto ($B1  - colonna assoluta e riga relativa) </a:t>
                      </a:r>
                      <a:endParaRPr lang="it-IT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Formula con un riferimento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dirty="0" smtClean="0"/>
                        <a:t>relativo</a:t>
                      </a:r>
                      <a:r>
                        <a:rPr lang="it-IT" sz="2000" baseline="0" dirty="0" smtClean="0"/>
                        <a:t> (A1) e </a:t>
                      </a:r>
                      <a:r>
                        <a:rPr lang="it-IT" sz="2000" baseline="0" dirty="0" smtClean="0"/>
                        <a:t>uno </a:t>
                      </a:r>
                      <a:r>
                        <a:rPr lang="it-IT" sz="2000" baseline="0" dirty="0" smtClean="0"/>
                        <a:t>misto (B$1  - colonna relativa e riga assoluta) </a:t>
                      </a:r>
                      <a:endParaRPr lang="it-IT" sz="2000" dirty="0" smtClean="0"/>
                    </a:p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1259632" y="4077072"/>
          <a:ext cx="2664296" cy="648072"/>
        </p:xfrm>
        <a:graphic>
          <a:graphicData uri="http://schemas.openxmlformats.org/presentationml/2006/ole">
            <p:oleObj spid="_x0000_s20493" name="Immagine bitmap" r:id="rId5" imgW="866896" imgH="209524" progId="PBrush">
              <p:embed/>
            </p:oleObj>
          </a:graphicData>
        </a:graphic>
      </p:graphicFrame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5220072" y="4077072"/>
          <a:ext cx="2664296" cy="648072"/>
        </p:xfrm>
        <a:graphic>
          <a:graphicData uri="http://schemas.openxmlformats.org/presentationml/2006/ole">
            <p:oleObj spid="_x0000_s20495" name="Immagine bitmap" r:id="rId6" imgW="847843" imgH="228571" progId="PBrush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188</TotalTime>
  <Words>442</Words>
  <Application>Microsoft Office PowerPoint</Application>
  <PresentationFormat>Presentazione su schermo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Oriel</vt:lpstr>
      <vt:lpstr>Immagine bitmap</vt:lpstr>
      <vt:lpstr>Riferimenti di cella</vt:lpstr>
      <vt:lpstr>Riferimenti relativi</vt:lpstr>
      <vt:lpstr>Diapositiva 3</vt:lpstr>
      <vt:lpstr>Diapositiva 4</vt:lpstr>
      <vt:lpstr>Riferimenti assoluti</vt:lpstr>
      <vt:lpstr>Diapositiva 6</vt:lpstr>
      <vt:lpstr>Riferimenti misti</vt:lpstr>
      <vt:lpstr>Riepilogo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Riferimenti di cella</dc:title>
  <dc:creator>Anto-Luci</dc:creator>
  <cp:lastModifiedBy>Anto-Luci</cp:lastModifiedBy>
  <cp:revision>27</cp:revision>
  <dcterms:created xsi:type="dcterms:W3CDTF">2013-01-08T11:34:15Z</dcterms:created>
  <dcterms:modified xsi:type="dcterms:W3CDTF">2013-01-21T09:56:47Z</dcterms:modified>
</cp:coreProperties>
</file>